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handoutMasterIdLst>
    <p:handoutMasterId r:id="rId8"/>
  </p:handoutMasterIdLst>
  <p:sldIdLst>
    <p:sldId id="308" r:id="rId2"/>
    <p:sldId id="346" r:id="rId3"/>
    <p:sldId id="370" r:id="rId4"/>
    <p:sldId id="338" r:id="rId5"/>
    <p:sldId id="345" r:id="rId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FFFF"/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9145" autoAdjust="0"/>
  </p:normalViewPr>
  <p:slideViewPr>
    <p:cSldViewPr>
      <p:cViewPr>
        <p:scale>
          <a:sx n="33" d="100"/>
          <a:sy n="33" d="100"/>
        </p:scale>
        <p:origin x="-666" y="-183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05B64-9652-472E-BDF8-630ED58FB735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9A09-6240-4C95-A1EB-ED6CE479D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10972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928674" y="680477"/>
            <a:ext cx="1371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07219" y="680477"/>
            <a:ext cx="8229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50060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665304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43200" y="4343400"/>
            <a:ext cx="23317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43200" y="2834640"/>
            <a:ext cx="23317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765873" y="5047394"/>
            <a:ext cx="21945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765873" y="4796819"/>
            <a:ext cx="21945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765873" y="4637685"/>
            <a:ext cx="21945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765873" y="4542559"/>
            <a:ext cx="21945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0"/>
            <a:ext cx="5943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74640"/>
            <a:ext cx="17602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14486856" y="1073888"/>
            <a:ext cx="1296640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121898" y="0"/>
            <a:ext cx="16543608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17501184" y="294880"/>
            <a:ext cx="4114800" cy="3566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7830800" y="0"/>
            <a:ext cx="8229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7830800" y="4267200"/>
            <a:ext cx="9601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7830800" y="0"/>
            <a:ext cx="4114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7845091" y="4246564"/>
            <a:ext cx="6272211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7830800" y="4267200"/>
            <a:ext cx="4800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7830800" y="1371600"/>
            <a:ext cx="9601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7830800" y="1752600"/>
            <a:ext cx="9601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971800" y="4267200"/>
            <a:ext cx="14859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600200" y="4267200"/>
            <a:ext cx="1600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100472" y="2438400"/>
            <a:ext cx="16916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100472" y="2133600"/>
            <a:ext cx="16916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3716000" y="4267200"/>
            <a:ext cx="4114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0706" y="1351672"/>
            <a:ext cx="1715414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480" y="402265"/>
            <a:ext cx="255117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06" y="512064"/>
            <a:ext cx="2446934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1114614" y="680477"/>
            <a:ext cx="8229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1233327" y="680477"/>
            <a:ext cx="8229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1345350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430106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01434" y="680477"/>
            <a:ext cx="10972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2064"/>
            <a:ext cx="24688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3032" y="1770502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66032" y="1770502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2660124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2" y="512064"/>
            <a:ext cx="23317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09750"/>
            <a:ext cx="12120564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809750"/>
            <a:ext cx="1212532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459037"/>
            <a:ext cx="12120564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459037"/>
            <a:ext cx="1212532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370" y="680477"/>
            <a:ext cx="1371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1915" y="680477"/>
            <a:ext cx="8229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756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449310" y="680477"/>
            <a:ext cx="8229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568023" y="680477"/>
            <a:ext cx="8229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680046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764802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36130" y="680477"/>
            <a:ext cx="10972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12064"/>
            <a:ext cx="23317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3050"/>
            <a:ext cx="24688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1435100"/>
            <a:ext cx="7543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87000" y="1435100"/>
            <a:ext cx="16459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4096" y="0"/>
            <a:ext cx="263347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89585" y="1885028"/>
            <a:ext cx="26347866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25676508" y="1090734"/>
            <a:ext cx="132763" cy="38539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743200" y="441252"/>
            <a:ext cx="2057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4096" y="1893781"/>
            <a:ext cx="263347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743200" y="1150144"/>
            <a:ext cx="2057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26133708" y="1243134"/>
            <a:ext cx="132763" cy="38539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25093029" y="1346297"/>
            <a:ext cx="132763" cy="38539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31000" y="55499"/>
            <a:ext cx="64008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55499"/>
            <a:ext cx="166878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31800" y="55499"/>
            <a:ext cx="13716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0972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5873" y="5047394"/>
            <a:ext cx="21945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65873" y="4796819"/>
            <a:ext cx="21945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65873" y="4637685"/>
            <a:ext cx="21945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65873" y="4542559"/>
            <a:ext cx="21945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8674" y="680477"/>
            <a:ext cx="1371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7219" y="680477"/>
            <a:ext cx="8229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0060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665304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743200" y="512064"/>
            <a:ext cx="23317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743200" y="1783560"/>
            <a:ext cx="23317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9431000" y="6416676"/>
            <a:ext cx="6400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4/16/2012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416676"/>
            <a:ext cx="16687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5831800" y="6416676"/>
            <a:ext cx="1371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2057400"/>
            <a:ext cx="9144000" cy="20574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057400"/>
            <a:ext cx="9144000" cy="20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2057400"/>
            <a:ext cx="9144000" cy="2057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0" y="76200"/>
            <a:ext cx="9144000" cy="5402961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Introduction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120,000 SF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10 Stories (90ft)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$40 Million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Aug. 2010 – Dec.2011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 descr="T:\index\Exterior Night Cam001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colorTemperature colorTemp="1125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20" y="952500"/>
            <a:ext cx="6993880" cy="4953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1143000" y="500634"/>
            <a:ext cx="6858000" cy="5495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smtClean="0">
                <a:solidFill>
                  <a:schemeClr val="accent2"/>
                </a:solidFill>
                <a:latin typeface="+mn-lt"/>
              </a:rPr>
              <a:t>Presentation Outline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Introduction</a:t>
            </a:r>
          </a:p>
          <a:p>
            <a:r>
              <a:rPr lang="en-US" sz="3600" b="1" dirty="0" smtClean="0">
                <a:latin typeface="+mn-lt"/>
              </a:rPr>
              <a:t>Base Steel Redesign</a:t>
            </a:r>
          </a:p>
          <a:p>
            <a:r>
              <a:rPr lang="en-US" sz="3600" b="1" dirty="0" smtClean="0">
                <a:latin typeface="+mn-lt"/>
              </a:rPr>
              <a:t>Progressive Collapse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Tie Force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Alternative Path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Enhanced Local Resistance</a:t>
            </a:r>
          </a:p>
          <a:p>
            <a:r>
              <a:rPr lang="en-US" sz="3600" b="1" dirty="0" smtClean="0">
                <a:latin typeface="+mn-lt"/>
              </a:rPr>
              <a:t>Architectural Breadth</a:t>
            </a:r>
          </a:p>
          <a:p>
            <a:r>
              <a:rPr lang="en-US" sz="3600" b="1" dirty="0" smtClean="0">
                <a:latin typeface="+mn-lt"/>
              </a:rPr>
              <a:t>Conclusions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18280117" y="76201"/>
            <a:ext cx="9144000" cy="352835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Project Team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914400">
              <a:tabLst>
                <a:tab pos="5303838" algn="l"/>
              </a:tabLst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Owner: 	Health Research</a:t>
            </a:r>
          </a:p>
          <a:p>
            <a:pPr marL="914400"/>
            <a:r>
              <a:rPr lang="en-US" dirty="0" smtClean="0">
                <a:solidFill>
                  <a:schemeClr val="accent2"/>
                </a:solidFill>
                <a:latin typeface="+mn-lt"/>
              </a:rPr>
              <a:t>Architect &amp; Engineer:</a:t>
            </a:r>
          </a:p>
          <a:p>
            <a:pPr marL="914400"/>
            <a:r>
              <a:rPr lang="en-US" dirty="0" smtClean="0">
                <a:solidFill>
                  <a:schemeClr val="accent2"/>
                </a:solidFill>
                <a:latin typeface="+mn-lt"/>
              </a:rPr>
              <a:t>General Contractor: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D:\Renderings_3D Views\Renderings\Unither_West Building Logo View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592639"/>
            <a:ext cx="5334000" cy="288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enderings_3D Views\Renderings\Exterior Night Cam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705" y="3604552"/>
            <a:ext cx="4596590" cy="288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0" y="2133600"/>
            <a:ext cx="1371600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94" y="2760536"/>
            <a:ext cx="1428706" cy="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2057400"/>
            <a:ext cx="9144000" cy="20574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057400"/>
            <a:ext cx="9144000" cy="20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2057400"/>
            <a:ext cx="9144000" cy="2057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4" name="Picture 13" descr="T:\index\Exterior Night Cam001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colorTemperature colorTemp="1125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20" y="952500"/>
            <a:ext cx="6993880" cy="4953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1143000" y="500634"/>
            <a:ext cx="6858000" cy="5495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smtClean="0">
                <a:solidFill>
                  <a:schemeClr val="accent2"/>
                </a:solidFill>
                <a:latin typeface="+mn-lt"/>
              </a:rPr>
              <a:t>Presentation Outline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3600" b="1" dirty="0" smtClean="0">
                <a:latin typeface="+mn-lt"/>
              </a:rPr>
              <a:t>Base Steel Redesign</a:t>
            </a:r>
          </a:p>
          <a:p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Progressive Collapse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Tie Force</a:t>
            </a:r>
          </a:p>
          <a:p>
            <a:pPr marL="971550" indent="-285750">
              <a:buFont typeface="Arial" pitchFamily="34" charset="0"/>
              <a:buChar char="•"/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 Alternative Path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Enhanced Local Resistance</a:t>
            </a:r>
          </a:p>
          <a:p>
            <a:r>
              <a:rPr lang="en-US" sz="3600" b="1" dirty="0" smtClean="0">
                <a:latin typeface="+mn-lt"/>
              </a:rPr>
              <a:t>Architectural Breadth</a:t>
            </a:r>
          </a:p>
          <a:p>
            <a:r>
              <a:rPr lang="en-US" sz="3600" b="1" dirty="0" smtClean="0">
                <a:latin typeface="+mn-lt"/>
              </a:rPr>
              <a:t>Conclusions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9144000" y="76200"/>
            <a:ext cx="9144000" cy="230733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Progressive Collapse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UFC 4-023: Typical Action Classifications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itle 5"/>
          <p:cNvSpPr txBox="1">
            <a:spLocks/>
          </p:cNvSpPr>
          <p:nvPr/>
        </p:nvSpPr>
        <p:spPr>
          <a:xfrm>
            <a:off x="18280117" y="76201"/>
            <a:ext cx="9144000" cy="137159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Alternative Path Analysis</a:t>
            </a:r>
            <a:endParaRPr lang="en-US" dirty="0">
              <a:latin typeface="+mn-lt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280117" y="1447800"/>
            <a:ext cx="9144000" cy="481335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Interaction Equation</a:t>
            </a:r>
          </a:p>
          <a:p>
            <a:pPr algn="ctr"/>
            <a:endParaRPr lang="en-US" sz="2800" dirty="0" smtClean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Moment Divided by m-factor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Expected Strengths Used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Typical Frames = 6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algn="ctr"/>
            <a:endParaRPr lang="en-US" sz="2800" dirty="0">
              <a:solidFill>
                <a:schemeClr val="accent2"/>
              </a:solidFill>
              <a:latin typeface="+mn-lt"/>
            </a:endParaRPr>
          </a:p>
          <a:p>
            <a:pPr algn="ctr"/>
            <a:endParaRPr lang="en-US" sz="2800" dirty="0" smtClean="0">
              <a:solidFill>
                <a:schemeClr val="accent2"/>
              </a:solidFill>
            </a:endParaRPr>
          </a:p>
          <a:p>
            <a:pPr algn="ctr"/>
            <a:endParaRPr lang="en-US" sz="2800" dirty="0" smtClean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 dirty="0" smtClean="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920289" y="4120564"/>
                <a:ext cx="5863656" cy="1518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𝑃𝑟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Ω∗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𝑃𝑐</m:t>
                          </m:r>
                        </m:den>
                      </m:f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𝑀𝑟𝑥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Ω∗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𝑀𝑐𝑥</m:t>
                                  </m:r>
                                </m:den>
                              </m:f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𝑀𝑟𝑦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Ω∗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𝑀𝑐𝑦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𝑓𝑎𝑐𝑡𝑜𝑟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289" y="4120564"/>
                <a:ext cx="5863656" cy="15182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3"/>
          <a:stretch/>
        </p:blipFill>
        <p:spPr>
          <a:xfrm>
            <a:off x="9753600" y="1725144"/>
            <a:ext cx="7924800" cy="4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2057400"/>
            <a:ext cx="9144000" cy="20574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057400"/>
            <a:ext cx="9144000" cy="20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2057400"/>
            <a:ext cx="9144000" cy="2057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4" name="Picture 13" descr="T:\index\Exterior Night Cam001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colorTemperature colorTemp="1125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20" y="952500"/>
            <a:ext cx="6993880" cy="4953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1143000" y="500634"/>
            <a:ext cx="6858000" cy="5495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smtClean="0">
                <a:solidFill>
                  <a:schemeClr val="accent2"/>
                </a:solidFill>
                <a:latin typeface="+mn-lt"/>
              </a:rPr>
              <a:t>Presentation Outline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3600" b="1" dirty="0" smtClean="0">
                <a:latin typeface="+mn-lt"/>
              </a:rPr>
              <a:t>Base Steel Redesign</a:t>
            </a:r>
          </a:p>
          <a:p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Progressive Collapse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Tie Force</a:t>
            </a:r>
          </a:p>
          <a:p>
            <a:pPr marL="971550" indent="-285750">
              <a:buFont typeface="Arial" pitchFamily="34" charset="0"/>
              <a:buChar char="•"/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 Alternative Path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Enhanced Local Resistance</a:t>
            </a:r>
          </a:p>
          <a:p>
            <a:r>
              <a:rPr lang="en-US" sz="3600" b="1" dirty="0" smtClean="0">
                <a:latin typeface="+mn-lt"/>
              </a:rPr>
              <a:t>Architectural Breadth</a:t>
            </a:r>
          </a:p>
          <a:p>
            <a:r>
              <a:rPr lang="en-US" sz="3600" b="1" dirty="0" smtClean="0">
                <a:latin typeface="+mn-lt"/>
              </a:rPr>
              <a:t>Conclusions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9144000" y="76200"/>
            <a:ext cx="9144000" cy="230733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Progressive Collapse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West Façade Column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itle 5"/>
          <p:cNvSpPr txBox="1">
            <a:spLocks/>
          </p:cNvSpPr>
          <p:nvPr/>
        </p:nvSpPr>
        <p:spPr>
          <a:xfrm>
            <a:off x="18280117" y="76201"/>
            <a:ext cx="9144000" cy="137159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Alternative Path Analysis</a:t>
            </a:r>
            <a:endParaRPr lang="en-US" dirty="0">
              <a:latin typeface="+mn-lt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280117" y="1447800"/>
            <a:ext cx="9144000" cy="481335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algn="ctr"/>
            <a:endParaRPr lang="en-US" sz="2800" dirty="0">
              <a:solidFill>
                <a:schemeClr val="accent2"/>
              </a:solidFill>
              <a:latin typeface="+mn-lt"/>
            </a:endParaRPr>
          </a:p>
          <a:p>
            <a:pPr algn="ctr"/>
            <a:endParaRPr lang="en-US" sz="2800" dirty="0" smtClean="0">
              <a:solidFill>
                <a:schemeClr val="accent2"/>
              </a:solidFill>
            </a:endParaRPr>
          </a:p>
          <a:p>
            <a:pPr algn="ctr"/>
            <a:endParaRPr lang="en-US" sz="2800" dirty="0" smtClean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 dirty="0" smtClean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545550" y="1254684"/>
            <a:ext cx="3676650" cy="5324746"/>
            <a:chOff x="21545550" y="1254684"/>
            <a:chExt cx="3676650" cy="5324746"/>
          </a:xfrm>
        </p:grpSpPr>
        <p:grpSp>
          <p:nvGrpSpPr>
            <p:cNvPr id="3" name="Group 2"/>
            <p:cNvGrpSpPr/>
            <p:nvPr/>
          </p:nvGrpSpPr>
          <p:grpSpPr>
            <a:xfrm>
              <a:off x="21545550" y="1254684"/>
              <a:ext cx="3676650" cy="5324746"/>
              <a:chOff x="21545550" y="1254684"/>
              <a:chExt cx="3676650" cy="5324746"/>
            </a:xfrm>
          </p:grpSpPr>
          <p:pic>
            <p:nvPicPr>
              <p:cNvPr id="59" name="Picture 58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030" r="5394"/>
              <a:stretch/>
            </p:blipFill>
            <p:spPr bwMode="auto">
              <a:xfrm>
                <a:off x="21545550" y="1254684"/>
                <a:ext cx="3676650" cy="53247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3169589" y="1527810"/>
                <a:ext cx="225968" cy="4872990"/>
              </a:xfrm>
              <a:prstGeom prst="rect">
                <a:avLst/>
              </a:prstGeom>
              <a:solidFill>
                <a:srgbClr val="0070C0">
                  <a:alpha val="12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6200000">
                <a:off x="22405784" y="762826"/>
                <a:ext cx="224790" cy="1754757"/>
              </a:xfrm>
              <a:prstGeom prst="rect">
                <a:avLst/>
              </a:prstGeom>
              <a:solidFill>
                <a:srgbClr val="C00000">
                  <a:alpha val="12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1793200" y="1527809"/>
                <a:ext cx="225968" cy="4872990"/>
              </a:xfrm>
              <a:prstGeom prst="rect">
                <a:avLst/>
              </a:prstGeom>
              <a:solidFill>
                <a:srgbClr val="0070C0">
                  <a:alpha val="12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6200000">
                <a:off x="22405785" y="4117783"/>
                <a:ext cx="224790" cy="1754757"/>
              </a:xfrm>
              <a:prstGeom prst="rect">
                <a:avLst/>
              </a:prstGeom>
              <a:solidFill>
                <a:srgbClr val="C00000">
                  <a:alpha val="12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24003000" y="4419600"/>
              <a:ext cx="383157" cy="38315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F:\__Thesis\Screenshots\Roof Trus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1737360"/>
            <a:ext cx="5867400" cy="4759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val 1"/>
          <p:cNvSpPr/>
          <p:nvPr/>
        </p:nvSpPr>
        <p:spPr>
          <a:xfrm rot="1361210">
            <a:off x="11364119" y="2230375"/>
            <a:ext cx="681036" cy="2036063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2057400"/>
            <a:ext cx="9144000" cy="20574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057400"/>
            <a:ext cx="9144000" cy="20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2057400"/>
            <a:ext cx="9144000" cy="2057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0" y="76200"/>
            <a:ext cx="9144000" cy="2307337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Architecture Breadth</a:t>
            </a:r>
            <a:b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Existing Interior Atrium View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T:\index\Exterior Night Cam001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colorTemperature colorTemp="1125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20" y="952500"/>
            <a:ext cx="6993880" cy="4953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1143000" y="500634"/>
            <a:ext cx="6858000" cy="5495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smtClean="0">
                <a:solidFill>
                  <a:schemeClr val="accent2"/>
                </a:solidFill>
                <a:latin typeface="+mn-lt"/>
              </a:rPr>
              <a:t>Presentation Outline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3600" b="1" dirty="0" smtClean="0">
                <a:latin typeface="+mn-lt"/>
              </a:rPr>
              <a:t>Base Steel Redesign</a:t>
            </a:r>
          </a:p>
          <a:p>
            <a:r>
              <a:rPr lang="en-US" sz="3600" b="1" dirty="0" smtClean="0">
                <a:latin typeface="+mn-lt"/>
              </a:rPr>
              <a:t>Progressive Collapse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Tie Force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Alternative Path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Enhanced Local Resistance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Architectural Breadth</a:t>
            </a:r>
          </a:p>
          <a:p>
            <a:r>
              <a:rPr lang="en-US" sz="3600" b="1" dirty="0" smtClean="0">
                <a:latin typeface="+mn-lt"/>
              </a:rPr>
              <a:t>Conclusions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8280117" y="76200"/>
            <a:ext cx="9144000" cy="274319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Atrium Curtain Wall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Redesigned Interior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Atrium View</a:t>
            </a:r>
            <a:endParaRPr lang="en-US" dirty="0">
              <a:latin typeface="+mn-lt"/>
            </a:endParaRPr>
          </a:p>
        </p:txBody>
      </p:sp>
      <p:pic>
        <p:nvPicPr>
          <p:cNvPr id="16" name="Picture 15" descr="P:\Thesis\Arch Breadth\Atrium Interior Existin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695" y="1752600"/>
            <a:ext cx="5162610" cy="454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P:\Thesis\Arch Breadth\Atrium Interior W Cables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/>
        </p:blipFill>
        <p:spPr bwMode="auto">
          <a:xfrm>
            <a:off x="18973800" y="1778660"/>
            <a:ext cx="5750519" cy="452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406132" y="4648200"/>
            <a:ext cx="3797268" cy="1981200"/>
            <a:chOff x="23406132" y="4648200"/>
            <a:chExt cx="3797268" cy="1981200"/>
          </a:xfrm>
        </p:grpSpPr>
        <p:pic>
          <p:nvPicPr>
            <p:cNvPr id="5122" name="Picture 2" descr="P:\Thesis\Presentation\1st floor w cable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6132" y="4648200"/>
              <a:ext cx="3797268" cy="189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25755600" y="6188115"/>
              <a:ext cx="533400" cy="1114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755600" y="6299518"/>
              <a:ext cx="366945" cy="329882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3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2057400"/>
            <a:ext cx="9144000" cy="20574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057400"/>
            <a:ext cx="9144000" cy="2057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2057400"/>
            <a:ext cx="9144000" cy="2057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0" y="76200"/>
            <a:ext cx="9144000" cy="61722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Conclusions</a:t>
            </a:r>
            <a:b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>Goals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T:\index\Exterior Night Cam001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colorTemperature colorTemp="1125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20" y="952500"/>
            <a:ext cx="6993880" cy="4953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1143000" y="500634"/>
            <a:ext cx="6858000" cy="5495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smtClean="0">
                <a:solidFill>
                  <a:schemeClr val="accent2"/>
                </a:solidFill>
                <a:latin typeface="+mn-lt"/>
              </a:rPr>
              <a:t>Presentation Outline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3600" b="1" dirty="0" smtClean="0">
                <a:latin typeface="+mn-lt"/>
              </a:rPr>
              <a:t>Base Steel Redesign</a:t>
            </a:r>
          </a:p>
          <a:p>
            <a:r>
              <a:rPr lang="en-US" sz="3600" b="1" dirty="0" smtClean="0">
                <a:latin typeface="+mn-lt"/>
              </a:rPr>
              <a:t>Progressive Collapse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Tie Force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Alternative Path</a:t>
            </a:r>
          </a:p>
          <a:p>
            <a:r>
              <a:rPr lang="en-US" sz="3600" b="1" dirty="0">
                <a:latin typeface="+mn-lt"/>
              </a:rPr>
              <a:t>	</a:t>
            </a:r>
            <a:r>
              <a:rPr lang="en-US" sz="3600" b="1" dirty="0" smtClean="0">
                <a:latin typeface="+mn-lt"/>
              </a:rPr>
              <a:t>Enhanced Local Resistance</a:t>
            </a:r>
          </a:p>
          <a:p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Architectural Breadth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Conclusions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8280117" y="76200"/>
            <a:ext cx="9144000" cy="6324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Costs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Progressive Collapse Requirements</a:t>
            </a:r>
          </a:p>
          <a:p>
            <a:pPr algn="ctr"/>
            <a:endParaRPr lang="en-US" sz="2800" dirty="0" smtClean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Slab Reinforcement: 596% Increase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Columns: 113% Increase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Beams: 9.9% Increase</a:t>
            </a:r>
          </a:p>
          <a:p>
            <a:pPr algn="ctr"/>
            <a:endParaRPr lang="en-US" sz="2800" dirty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Total Superstructure: 7.4% Increase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136117" y="952500"/>
            <a:ext cx="9144000" cy="5905500"/>
          </a:xfrm>
          <a:prstGeom prst="rect">
            <a:avLst/>
          </a:prstGeom>
          <a:noFill/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>
              <a:latin typeface="+mn-lt"/>
            </a:endParaRPr>
          </a:p>
          <a:p>
            <a:pPr algn="ctr"/>
            <a:endParaRPr lang="en-US" sz="2800" dirty="0" smtClean="0">
              <a:solidFill>
                <a:schemeClr val="accent2"/>
              </a:solidFill>
              <a:latin typeface="+mn-lt"/>
            </a:endParaRPr>
          </a:p>
          <a:p>
            <a:pPr marL="3143250" indent="-457200">
              <a:buFont typeface="Wingdings" pitchFamily="2" charset="2"/>
              <a:buChar char="ü"/>
              <a:tabLst>
                <a:tab pos="2228850" algn="l"/>
              </a:tabLst>
            </a:pP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Design to UFC criteria</a:t>
            </a:r>
          </a:p>
          <a:p>
            <a:pPr marL="3143250" indent="-457200">
              <a:buFont typeface="Wingdings" pitchFamily="2" charset="2"/>
              <a:buChar char="ü"/>
              <a:tabLst>
                <a:tab pos="2228850" algn="l"/>
              </a:tabLst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Explore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impacts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of this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analysis</a:t>
            </a:r>
          </a:p>
          <a:p>
            <a:pPr marL="3143250" indent="-457200">
              <a:buFont typeface="Wingdings" pitchFamily="2" charset="2"/>
              <a:buChar char="ü"/>
              <a:tabLst>
                <a:tab pos="2228850" algn="l"/>
              </a:tabLst>
            </a:pP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Minimal architectural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mpact</a:t>
            </a:r>
          </a:p>
          <a:p>
            <a:pPr algn="ctr"/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1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1">
      <a:dk1>
        <a:sysClr val="windowText" lastClr="000000"/>
      </a:dk1>
      <a:lt1>
        <a:srgbClr val="BFBFBF"/>
      </a:lt1>
      <a:dk2>
        <a:srgbClr val="262626"/>
      </a:dk2>
      <a:lt2>
        <a:srgbClr val="D8D8D8"/>
      </a:lt2>
      <a:accent1>
        <a:srgbClr val="00CCFF"/>
      </a:accent1>
      <a:accent2>
        <a:srgbClr val="FFFFFF"/>
      </a:accent2>
      <a:accent3>
        <a:srgbClr val="0070C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141</Words>
  <Application>Microsoft Office PowerPoint</Application>
  <PresentationFormat>Custom</PresentationFormat>
  <Paragraphs>95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Introduction 120,000 SF 10 Stories (90ft) $40 Million Aug. 2010 – Dec.2011     </vt:lpstr>
      <vt:lpstr>PowerPoint Presentation</vt:lpstr>
      <vt:lpstr>PowerPoint Presentation</vt:lpstr>
      <vt:lpstr>Architecture Breadth Existing Interior Atrium View     </vt:lpstr>
      <vt:lpstr>Conclusions Goals       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Brian S Rose</cp:lastModifiedBy>
  <cp:revision>233</cp:revision>
  <dcterms:created xsi:type="dcterms:W3CDTF">2006-11-29T18:17:25Z</dcterms:created>
  <dcterms:modified xsi:type="dcterms:W3CDTF">2012-04-16T18:00:26Z</dcterms:modified>
</cp:coreProperties>
</file>